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8" r:id="rId2"/>
  </p:sldIdLst>
  <p:sldSz cx="6858000" cy="9906000" type="A4"/>
  <p:notesSz cx="6797675" cy="9928225"/>
  <p:embeddedFontLst>
    <p:embeddedFont>
      <p:font typeface="Roboto Condensed" panose="020B0604020202020204" charset="0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Open Sans Light" panose="020B060402020202020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FDFAF1-6D24-4DD8-91CE-3EF45CDB86F1}" v="82" dt="2021-06-16T05:10:38.545"/>
    <p1510:client id="{4FF85064-7C3C-4E74-80CF-B037A6DEB2CF}" v="34" dt="2021-06-16T07:27:08.551"/>
    <p1510:client id="{ED9FD25C-536A-4873-9D2D-694C96340E32}" v="29" dt="2021-06-16T09:23:44.7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>
        <p:scale>
          <a:sx n="100" d="100"/>
          <a:sy n="100" d="100"/>
        </p:scale>
        <p:origin x="-2010" y="2226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21" Type="http://schemas.microsoft.com/office/2016/11/relationships/changesInfo" Target="changesInfos/changesInfo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6T09:26:26.543" v="515" actId="20577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6T09:26:26.543" v="515" actId="20577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mod">
          <ac:chgData name="Hamlet Markarian" userId="4926d2b407f31d77" providerId="LiveId" clId="{ED9FD25C-536A-4873-9D2D-694C96340E32}" dt="2021-06-16T09:22:30.279" v="488" actId="571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16.07.2021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E784679-9E0A-44ED-888F-C2F7713DCEF3}"/>
              </a:ext>
            </a:extLst>
          </p:cNvPr>
          <p:cNvSpPr/>
          <p:nvPr/>
        </p:nvSpPr>
        <p:spPr>
          <a:xfrm>
            <a:off x="0" y="9150000"/>
            <a:ext cx="6858000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C7500B-72BA-40E7-9AF4-8783615DF403}"/>
              </a:ext>
            </a:extLst>
          </p:cNvPr>
          <p:cNvSpPr/>
          <p:nvPr/>
        </p:nvSpPr>
        <p:spPr>
          <a:xfrm>
            <a:off x="0" y="0"/>
            <a:ext cx="6858000" cy="1197702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C0A38DE-7E13-4312-9AFA-866AA71C4C95}"/>
              </a:ext>
            </a:extLst>
          </p:cNvPr>
          <p:cNvSpPr txBox="1"/>
          <p:nvPr/>
        </p:nvSpPr>
        <p:spPr>
          <a:xfrm>
            <a:off x="237569" y="74607"/>
            <a:ext cx="6373667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2000" b="1" dirty="0"/>
              <a:t>ПОЛУЧЕНИЕ</a:t>
            </a:r>
            <a:endParaRPr lang="ru-RU" sz="2000" dirty="0"/>
          </a:p>
          <a:p>
            <a:pPr algn="ctr"/>
            <a:r>
              <a:rPr lang="ru-RU" sz="2000" b="1" dirty="0"/>
              <a:t>КВАЛИФИЦИРОВАННОГО СЕРТИФИКАТА КЛЮЧА ПРОВЕРКИ ЭЛЕКТРОННОЙ ПОДПИСИ (КВАЛИФИЦИРОВАННЫЙ СЕРТИФИКАТ)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52635" y="1343256"/>
            <a:ext cx="6463677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760969">
              <a:defRPr/>
            </a:pPr>
            <a:r>
              <a:rPr lang="ru-RU" sz="1200" dirty="0">
                <a:solidFill>
                  <a:srgbClr val="485068">
                    <a:lumMod val="75000"/>
                  </a:srgbClr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КТО МОЖЕТ ОБРАТИТЬСЯ ЗА ПОЛУЧЕНИЕМ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КВАЛИФИЦИРОВАННОГО СЕРТИФИКАТА 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rgbClr val="485068">
                    <a:lumMod val="75000"/>
                  </a:srgbClr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В УДОСТОВЕРЯЮЩИЙ ЦЕНТР ФНС </a:t>
            </a:r>
            <a:r>
              <a:rPr lang="ru-RU" sz="1200" dirty="0">
                <a:solidFill>
                  <a:srgbClr val="485068">
                    <a:lumMod val="75000"/>
                  </a:srgbClr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РОССИИ?</a:t>
            </a:r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42646" y="9264241"/>
            <a:ext cx="1656000" cy="52751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67A278B-A4C7-4E33-A33B-216348695EDF}"/>
              </a:ext>
            </a:extLst>
          </p:cNvPr>
          <p:cNvSpPr txBox="1"/>
          <p:nvPr/>
        </p:nvSpPr>
        <p:spPr>
          <a:xfrm>
            <a:off x="4959356" y="9264241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defTabSz="1760969">
              <a:defRPr/>
            </a:pPr>
            <a:r>
              <a:rPr lang="ru-RU" sz="1000" dirty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ТЕЛЕФОН «ГОРЯЧЕЙ ЛИНИИ»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E6EFD3A-917A-4BF2-8D05-56547861500E}"/>
              </a:ext>
            </a:extLst>
          </p:cNvPr>
          <p:cNvSpPr txBox="1"/>
          <p:nvPr/>
        </p:nvSpPr>
        <p:spPr>
          <a:xfrm>
            <a:off x="3717032" y="9403402"/>
            <a:ext cx="2899281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defTabSz="1760969">
              <a:defRPr/>
            </a:pPr>
            <a:r>
              <a:rPr lang="ru-RU" sz="2800" dirty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 (800) 222-22-22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1A5AF6FE-08C1-4085-BEAE-52C9C1083F10}"/>
              </a:ext>
            </a:extLst>
          </p:cNvPr>
          <p:cNvSpPr/>
          <p:nvPr/>
        </p:nvSpPr>
        <p:spPr>
          <a:xfrm>
            <a:off x="404664" y="1798117"/>
            <a:ext cx="1836204" cy="1476000"/>
          </a:xfrm>
          <a:prstGeom prst="roundRect">
            <a:avLst>
              <a:gd name="adj" fmla="val 3772"/>
            </a:avLst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12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432000" rIns="108000" bIns="108000"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ЮРИДИЧЕСКОЕ </a:t>
            </a:r>
          </a:p>
          <a:p>
            <a:pPr algn="ctr">
              <a:spcAft>
                <a:spcPts val="600"/>
              </a:spcAft>
            </a:pPr>
            <a:r>
              <a:rPr lang="ru-RU" sz="1200" b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ЛИЦО</a:t>
            </a:r>
          </a:p>
          <a:p>
            <a:pPr algn="ctr"/>
            <a:r>
              <a:rPr lang="ru-RU" sz="8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(ЛИЦО, ИМЕЮЩЕЕ ПРАВО ДЕЙСТВОВАТЬ ОТ ИМЕНИ ЮРИДИЧЕСКОГО ЛИЦА БЕЗ ДОВЕРЕННОСТИ)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xmlns="" id="{261AF8DA-26F5-4B81-85B8-DA77C5DE9D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91382" y="1896474"/>
            <a:ext cx="262768" cy="262768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D7223599-AAE3-4462-9A3D-F71A2A5B120A}"/>
              </a:ext>
            </a:extLst>
          </p:cNvPr>
          <p:cNvSpPr/>
          <p:nvPr/>
        </p:nvSpPr>
        <p:spPr>
          <a:xfrm>
            <a:off x="2510898" y="1798117"/>
            <a:ext cx="1836204" cy="1476000"/>
          </a:xfrm>
          <a:prstGeom prst="roundRect">
            <a:avLst>
              <a:gd name="adj" fmla="val 3772"/>
            </a:avLst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12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432000" rIns="108000" bIns="108000"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ИНДИВИДУАЛЬНЫЙ ПРЕДПРИНИМАТЕЛЬ</a:t>
            </a:r>
            <a:endParaRPr lang="ru-RU" sz="7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xmlns="" id="{402BF3AB-3945-4AB0-9809-395C3FEBFC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297616" y="1896474"/>
            <a:ext cx="262768" cy="262768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34981C2F-1011-46F6-B260-CFE59A894177}"/>
              </a:ext>
            </a:extLst>
          </p:cNvPr>
          <p:cNvSpPr/>
          <p:nvPr/>
        </p:nvSpPr>
        <p:spPr>
          <a:xfrm>
            <a:off x="4617132" y="1798117"/>
            <a:ext cx="1836204" cy="1476000"/>
          </a:xfrm>
          <a:prstGeom prst="roundRect">
            <a:avLst>
              <a:gd name="adj" fmla="val 3772"/>
            </a:avLst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12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432000" rIns="108000" bIns="108000"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НОТАРИУС</a:t>
            </a:r>
            <a:endParaRPr lang="ru-RU" sz="7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xmlns="" id="{D8F0A2B5-D0E0-4C86-8DFB-7784AF6F95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403850" y="1896474"/>
            <a:ext cx="262768" cy="26276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9C5517E-8D40-4317-BFE4-4390D25B3981}"/>
              </a:ext>
            </a:extLst>
          </p:cNvPr>
          <p:cNvSpPr txBox="1"/>
          <p:nvPr/>
        </p:nvSpPr>
        <p:spPr>
          <a:xfrm>
            <a:off x="1195979" y="3539298"/>
            <a:ext cx="4466042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760969">
              <a:defRPr/>
            </a:pPr>
            <a:r>
              <a:rPr lang="ru-RU" sz="1200" dirty="0">
                <a:solidFill>
                  <a:srgbClr val="485068">
                    <a:lumMod val="75000"/>
                  </a:srgbClr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КУДА МОЖНО ОБРАТИТЬСЯ </a:t>
            </a:r>
          </a:p>
          <a:p>
            <a:pPr algn="ctr" defTabSz="1760969">
              <a:defRPr/>
            </a:pPr>
            <a:r>
              <a:rPr lang="ru-RU" sz="1200" dirty="0">
                <a:solidFill>
                  <a:srgbClr val="485068">
                    <a:lumMod val="75000"/>
                  </a:srgbClr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ЗА ПОЛУЧЕНИЕМ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КВАЛИФИЦИРОВАННОГО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СЕРТИФИКАТА</a:t>
            </a:r>
            <a:r>
              <a:rPr lang="ru-RU" sz="1200" dirty="0" smtClean="0">
                <a:solidFill>
                  <a:srgbClr val="485068">
                    <a:lumMod val="75000"/>
                  </a:srgbClr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?</a:t>
            </a:r>
            <a:endParaRPr lang="ru-RU" sz="1200" dirty="0">
              <a:solidFill>
                <a:srgbClr val="485068">
                  <a:lumMod val="75000"/>
                </a:srgbClr>
              </a:solidFill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A0531B75-6BBB-426A-9619-67D96FC0431E}"/>
              </a:ext>
            </a:extLst>
          </p:cNvPr>
          <p:cNvCxnSpPr>
            <a:cxnSpLocks/>
          </p:cNvCxnSpPr>
          <p:nvPr/>
        </p:nvCxnSpPr>
        <p:spPr>
          <a:xfrm>
            <a:off x="2852936" y="3431286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404664" y="3980892"/>
            <a:ext cx="6048672" cy="3231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171450" indent="-171450" defTabSz="1760969">
              <a:buBlip>
                <a:blip r:embed="rId6"/>
              </a:buBlip>
              <a:defRPr/>
            </a:pPr>
            <a:r>
              <a:rPr lang="ru-RU" sz="1050" b="1" dirty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Услуга по выдаче </a:t>
            </a:r>
            <a:r>
              <a:rPr lang="ru-RU" sz="1050" b="1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квалифицированного сертификата будет </a:t>
            </a:r>
            <a:r>
              <a:rPr lang="ru-RU" sz="1050" b="1" dirty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предоставляться в </a:t>
            </a:r>
            <a:r>
              <a:rPr lang="ru-RU" sz="1050" b="1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территориальных налоговых органах региона </a:t>
            </a:r>
            <a:r>
              <a:rPr lang="ru-RU" sz="1050" dirty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(адреса по списку).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59C5194-B6BD-44F1-9FC6-A4DBA3B747E8}"/>
              </a:ext>
            </a:extLst>
          </p:cNvPr>
          <p:cNvSpPr txBox="1"/>
          <p:nvPr/>
        </p:nvSpPr>
        <p:spPr>
          <a:xfrm>
            <a:off x="404664" y="4332989"/>
            <a:ext cx="6048672" cy="8000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0000" tIns="108000" rIns="180000" bIns="108000" rtlCol="0" anchor="ctr" anchorCtr="0">
            <a:noAutofit/>
          </a:bodyPr>
          <a:lstStyle/>
          <a:p>
            <a:pPr lvl="0" algn="ctr" defTabSz="1760969">
              <a:spcAft>
                <a:spcPts val="600"/>
              </a:spcAft>
              <a:defRPr/>
            </a:pPr>
            <a:r>
              <a:rPr lang="ru-RU" sz="1100" dirty="0"/>
              <a:t>Ханты-Мансийский автономный округ – Югра, г. </a:t>
            </a:r>
            <a:r>
              <a:rPr lang="ru-RU" sz="1100" dirty="0" err="1"/>
              <a:t>Югорск</a:t>
            </a:r>
            <a:r>
              <a:rPr lang="ru-RU" sz="1100" dirty="0"/>
              <a:t>, ул. Гастелло, </a:t>
            </a:r>
            <a:r>
              <a:rPr lang="ru-RU" sz="1100" dirty="0" smtClean="0"/>
              <a:t>1</a:t>
            </a:r>
          </a:p>
          <a:p>
            <a:pPr lvl="0" algn="ctr" defTabSz="1760969">
              <a:spcAft>
                <a:spcPts val="600"/>
              </a:spcAft>
              <a:defRPr/>
            </a:pPr>
            <a:r>
              <a:rPr lang="ru-RU" sz="1100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Телефон </a:t>
            </a:r>
            <a:r>
              <a:rPr lang="ru-RU" sz="1100" dirty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+7 </a:t>
            </a:r>
            <a:r>
              <a:rPr lang="ru-RU" sz="1100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(346) 757-70-90</a:t>
            </a:r>
            <a:endParaRPr lang="ru-RU" sz="1100" dirty="0">
              <a:solidFill>
                <a:srgbClr val="485068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 defTabSz="1760969">
              <a:spcAft>
                <a:spcPts val="600"/>
              </a:spcAft>
              <a:defRPr/>
            </a:pPr>
            <a:r>
              <a:rPr lang="ru-RU" sz="1100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Телефон </a:t>
            </a:r>
            <a:r>
              <a:rPr lang="ru-RU" sz="1100" dirty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+7 </a:t>
            </a:r>
            <a:r>
              <a:rPr lang="ru-RU" sz="1100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(346) 757-71-06</a:t>
            </a:r>
            <a:endParaRPr lang="ru-RU" sz="1100" dirty="0">
              <a:solidFill>
                <a:srgbClr val="485068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B3AE74D-4F4F-4DA0-9C67-69CD2CE1B66A}"/>
              </a:ext>
            </a:extLst>
          </p:cNvPr>
          <p:cNvSpPr txBox="1"/>
          <p:nvPr/>
        </p:nvSpPr>
        <p:spPr>
          <a:xfrm>
            <a:off x="404664" y="5375756"/>
            <a:ext cx="5976664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ДЛЯ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КВАЛИФИЦИРОВАННОГО СЕРТИФИКАТА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УДОСТОВЕРЯЮЩЕМ ЦЕНТРЕ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ФНС РОССИИ?</a:t>
            </a:r>
            <a:endParaRPr lang="ru-RU" sz="1200" dirty="0">
              <a:solidFill>
                <a:srgbClr val="485068">
                  <a:lumMod val="75000"/>
                </a:srgbClr>
              </a:solidFill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14BA017C-0A9A-4667-91C4-BFFFA463FC83}"/>
              </a:ext>
            </a:extLst>
          </p:cNvPr>
          <p:cNvCxnSpPr>
            <a:cxnSpLocks/>
          </p:cNvCxnSpPr>
          <p:nvPr/>
        </p:nvCxnSpPr>
        <p:spPr>
          <a:xfrm>
            <a:off x="2852936" y="5267744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4C534C4-4DF5-430D-A9BB-D829CB1D55A6}"/>
              </a:ext>
            </a:extLst>
          </p:cNvPr>
          <p:cNvSpPr txBox="1"/>
          <p:nvPr/>
        </p:nvSpPr>
        <p:spPr>
          <a:xfrm>
            <a:off x="404664" y="5882962"/>
            <a:ext cx="6206572" cy="6155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171450" indent="-171450" defTabSz="1760969">
              <a:buBlip>
                <a:blip r:embed="rId6"/>
              </a:buBlip>
              <a:defRPr/>
            </a:pPr>
            <a:r>
              <a:rPr lang="ru-RU" sz="1000" b="1" dirty="0">
                <a:solidFill>
                  <a:srgbClr val="485068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</a:rPr>
              <a:t>Документ, удостоверяющий личность</a:t>
            </a:r>
          </a:p>
          <a:p>
            <a:pPr marL="171450" indent="-171450" defTabSz="1760969">
              <a:buBlip>
                <a:blip r:embed="rId6"/>
              </a:buBlip>
              <a:defRPr/>
            </a:pPr>
            <a:r>
              <a:rPr lang="ru-RU" sz="1000" b="1" dirty="0">
                <a:solidFill>
                  <a:srgbClr val="485068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</a:rPr>
              <a:t>СНИЛС</a:t>
            </a:r>
          </a:p>
          <a:p>
            <a:pPr marL="171450" indent="-171450" defTabSz="1760969">
              <a:buBlip>
                <a:blip r:embed="rId6"/>
              </a:buBlip>
              <a:defRPr/>
            </a:pPr>
            <a:r>
              <a:rPr lang="en-US" sz="1000" b="1" dirty="0" smtClean="0">
                <a:latin typeface="Roboto Condensed" panose="020B0604020202020204" charset="0"/>
                <a:ea typeface="Roboto Condensed" panose="020B0604020202020204" charset="0"/>
              </a:rPr>
              <a:t>USB</a:t>
            </a:r>
            <a:r>
              <a:rPr lang="ru-RU" sz="1000" b="1" dirty="0" smtClean="0">
                <a:latin typeface="Roboto Condensed" panose="020B0604020202020204" charset="0"/>
                <a:ea typeface="Roboto Condensed" panose="020B0604020202020204" charset="0"/>
              </a:rPr>
              <a:t>-НОСИТЕЛЬ КЛЮЧЕВОЙ ИНФОРМАЦИИ (</a:t>
            </a:r>
            <a:r>
              <a:rPr lang="ru-RU" sz="1000" b="1" dirty="0" err="1">
                <a:latin typeface="Roboto Condensed" panose="020B0604020202020204" charset="0"/>
                <a:ea typeface="Roboto Condensed" panose="020B0604020202020204" charset="0"/>
              </a:rPr>
              <a:t>токен</a:t>
            </a:r>
            <a:r>
              <a:rPr lang="ru-RU" sz="1000" b="1" dirty="0">
                <a:latin typeface="Roboto Condensed" panose="020B0604020202020204" charset="0"/>
                <a:ea typeface="Roboto Condensed" panose="020B0604020202020204" charset="0"/>
              </a:rPr>
              <a:t>) для записи квалифицированного сертификата </a:t>
            </a:r>
            <a:r>
              <a:rPr lang="ru-RU" sz="1000" b="1" dirty="0" smtClean="0">
                <a:latin typeface="Roboto Condensed" panose="020B0604020202020204" charset="0"/>
                <a:ea typeface="Roboto Condensed" panose="020B0604020202020204" charset="0"/>
              </a:rPr>
              <a:t>и </a:t>
            </a:r>
            <a:r>
              <a:rPr lang="ru-RU" sz="1000" b="1" dirty="0">
                <a:latin typeface="Roboto Condensed" panose="020B0604020202020204" charset="0"/>
                <a:ea typeface="Roboto Condensed" panose="020B0604020202020204" charset="0"/>
              </a:rPr>
              <a:t>ключа электронной подписи, сертифицированный ФСТЭК России или ФСБ России</a:t>
            </a:r>
            <a:r>
              <a:rPr lang="ru-RU" sz="1000" i="1" dirty="0" smtClean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endParaRPr lang="ru-RU" sz="1000" b="1" dirty="0">
              <a:solidFill>
                <a:srgbClr val="485068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B85BEA5F-7892-4D9D-91D6-28966CA19718}"/>
              </a:ext>
            </a:extLst>
          </p:cNvPr>
          <p:cNvGrpSpPr/>
          <p:nvPr/>
        </p:nvGrpSpPr>
        <p:grpSpPr>
          <a:xfrm>
            <a:off x="404664" y="7524524"/>
            <a:ext cx="6048672" cy="1554480"/>
            <a:chOff x="404664" y="7509284"/>
            <a:chExt cx="6048672" cy="155448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0E1E83E2-96D5-446A-9864-D32C02ED1AC2}"/>
                </a:ext>
              </a:extLst>
            </p:cNvPr>
            <p:cNvSpPr txBox="1"/>
            <p:nvPr/>
          </p:nvSpPr>
          <p:spPr>
            <a:xfrm>
              <a:off x="404664" y="7538216"/>
              <a:ext cx="6048672" cy="14966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180000" tIns="108000" rIns="180000" bIns="108000" rtlCol="0" anchor="ctr" anchorCtr="0">
              <a:noAutofit/>
            </a:bodyPr>
            <a:lstStyle/>
            <a:p>
              <a:pPr algn="ctr" defTabSz="1760969">
                <a:spcAft>
                  <a:spcPts val="600"/>
                </a:spcAft>
                <a:defRPr/>
              </a:pPr>
              <a:endParaRPr lang="ru-RU" sz="1100" dirty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61DF79AE-47A5-4506-B5BD-784E377FF3C8}"/>
                </a:ext>
              </a:extLst>
            </p:cNvPr>
            <p:cNvCxnSpPr>
              <a:cxnSpLocks/>
            </p:cNvCxnSpPr>
            <p:nvPr/>
          </p:nvCxnSpPr>
          <p:spPr>
            <a:xfrm>
              <a:off x="404664" y="7509284"/>
              <a:ext cx="6048672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AE4A2489-DBA3-4DAF-82C7-1250561D47A6}"/>
                </a:ext>
              </a:extLst>
            </p:cNvPr>
            <p:cNvCxnSpPr>
              <a:cxnSpLocks/>
            </p:cNvCxnSpPr>
            <p:nvPr/>
          </p:nvCxnSpPr>
          <p:spPr>
            <a:xfrm>
              <a:off x="404664" y="9063764"/>
              <a:ext cx="6048672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92245BC1-0BD9-4065-9261-0CA5042C0435}"/>
              </a:ext>
            </a:extLst>
          </p:cNvPr>
          <p:cNvSpPr txBox="1"/>
          <p:nvPr/>
        </p:nvSpPr>
        <p:spPr>
          <a:xfrm>
            <a:off x="1556792" y="7686213"/>
            <a:ext cx="4824536" cy="123110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defTabSz="1760969">
              <a:lnSpc>
                <a:spcPct val="200000"/>
              </a:lnSpc>
              <a:defRPr/>
            </a:pPr>
            <a:r>
              <a:rPr lang="ru-RU" sz="1000" b="1" dirty="0" smtClean="0">
                <a:solidFill>
                  <a:srgbClr val="485068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</a:rPr>
              <a:t>ГДЕ ИСПОЛЬЗУЕМ КВАЛИФИЦУИРОВАННЫЙ СЕРТИФИКАТ?</a:t>
            </a:r>
          </a:p>
          <a:p>
            <a:pPr defTabSz="1760969">
              <a:defRPr/>
            </a:pPr>
            <a:r>
              <a:rPr lang="ru-RU" sz="1000" dirty="0" smtClean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Для </a:t>
            </a:r>
            <a:r>
              <a:rPr lang="ru-RU" sz="1000" dirty="0" smtClean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юридически значимого </a:t>
            </a:r>
            <a:r>
              <a:rPr lang="ru-RU" sz="1000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электронного документооборота</a:t>
            </a:r>
            <a:endParaRPr lang="ru-RU" sz="1000" b="1" dirty="0">
              <a:solidFill>
                <a:srgbClr val="485068">
                  <a:lumMod val="75000"/>
                </a:srgbClr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defTabSz="1760969">
              <a:defRPr/>
            </a:pPr>
            <a:r>
              <a:rPr lang="ru-RU" sz="1000" dirty="0">
                <a:solidFill>
                  <a:srgbClr val="485068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На всех электронных площадках и </a:t>
            </a:r>
            <a:r>
              <a:rPr lang="ru-RU" sz="1000" dirty="0" smtClean="0">
                <a:solidFill>
                  <a:srgbClr val="485068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в сервисах </a:t>
            </a:r>
            <a:endParaRPr lang="ru-RU" sz="1000" dirty="0">
              <a:solidFill>
                <a:srgbClr val="485068">
                  <a:lumMod val="75000"/>
                </a:srgbClr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defTabSz="1760969">
              <a:defRPr/>
            </a:pPr>
            <a:r>
              <a:rPr lang="ru-RU" sz="1000" dirty="0">
                <a:solidFill>
                  <a:srgbClr val="485068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При предоставлении налоговых деклараций (расчетов):</a:t>
            </a:r>
          </a:p>
          <a:p>
            <a:pPr marL="781035" lvl="1" indent="-171450" defTabSz="1760969">
              <a:buBlip>
                <a:blip r:embed="rId6"/>
              </a:buBlip>
              <a:defRPr/>
            </a:pPr>
            <a:r>
              <a:rPr lang="ru-RU" sz="1000" dirty="0">
                <a:solidFill>
                  <a:srgbClr val="485068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Через операторов электронного документооборота </a:t>
            </a:r>
          </a:p>
          <a:p>
            <a:pPr marL="781035" lvl="1" indent="-171450" defTabSz="1760969">
              <a:buBlip>
                <a:blip r:embed="rId6"/>
              </a:buBlip>
              <a:defRPr/>
            </a:pPr>
            <a:r>
              <a:rPr lang="ru-RU" sz="1000" dirty="0">
                <a:solidFill>
                  <a:srgbClr val="485068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Через сервис «Представление налоговой и бухгалтерской отчетности в электронной форме» на сайте www.nalog.gov.ru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144854D4-F492-46F9-8B7E-7E81E155695A}"/>
              </a:ext>
            </a:extLst>
          </p:cNvPr>
          <p:cNvSpPr/>
          <p:nvPr/>
        </p:nvSpPr>
        <p:spPr>
          <a:xfrm>
            <a:off x="711654" y="7942772"/>
            <a:ext cx="717984" cy="717984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" y="7844953"/>
            <a:ext cx="913519" cy="91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43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163190</TotalTime>
  <Words>177</Words>
  <Application>Microsoft Office PowerPoint</Application>
  <PresentationFormat>Лист A4 (210x297 мм)</PresentationFormat>
  <Paragraphs>26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Roboto Condensed</vt:lpstr>
      <vt:lpstr>Calibri</vt:lpstr>
      <vt:lpstr>Open Sans Light</vt:lpstr>
      <vt:lpstr>Times New Roman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Останина Евгения Олеговна</cp:lastModifiedBy>
  <cp:revision>1886</cp:revision>
  <cp:lastPrinted>2021-07-08T05:41:08Z</cp:lastPrinted>
  <dcterms:created xsi:type="dcterms:W3CDTF">2014-10-08T23:03:32Z</dcterms:created>
  <dcterms:modified xsi:type="dcterms:W3CDTF">2021-07-16T11:41:45Z</dcterms:modified>
</cp:coreProperties>
</file>