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8" r:id="rId2"/>
    <p:sldId id="374" r:id="rId3"/>
    <p:sldId id="392" r:id="rId4"/>
    <p:sldId id="393" r:id="rId5"/>
    <p:sldId id="409" r:id="rId6"/>
    <p:sldId id="396" r:id="rId7"/>
    <p:sldId id="418" r:id="rId8"/>
    <p:sldId id="419" r:id="rId9"/>
    <p:sldId id="420" r:id="rId10"/>
    <p:sldId id="397" r:id="rId11"/>
    <p:sldId id="411" r:id="rId12"/>
    <p:sldId id="399" r:id="rId13"/>
    <p:sldId id="400" r:id="rId14"/>
    <p:sldId id="413" r:id="rId15"/>
    <p:sldId id="407" r:id="rId16"/>
    <p:sldId id="401" r:id="rId17"/>
    <p:sldId id="415" r:id="rId18"/>
    <p:sldId id="402" r:id="rId19"/>
    <p:sldId id="403" r:id="rId20"/>
    <p:sldId id="417" r:id="rId21"/>
    <p:sldId id="404" r:id="rId22"/>
    <p:sldId id="405" r:id="rId23"/>
    <p:sldId id="37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1AC324-238C-2CBD-CD67-0EE8525529CA}" name="Anton D" initials="AD" userId="70691284395512e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5"/>
    <a:srgbClr val="474444"/>
    <a:srgbClr val="76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833001-145F-4669-88DA-3C0CD19DFF98}" v="4" dt="2021-11-28T09:27:34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60" y="-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 D" userId="70691284395512e9" providerId="LiveId" clId="{80833001-145F-4669-88DA-3C0CD19DFF98}"/>
    <pc:docChg chg="custSel modSld">
      <pc:chgData name="Anton D" userId="70691284395512e9" providerId="LiveId" clId="{80833001-145F-4669-88DA-3C0CD19DFF98}" dt="2021-11-28T09:27:36.514" v="11" actId="1076"/>
      <pc:docMkLst>
        <pc:docMk/>
      </pc:docMkLst>
      <pc:sldChg chg="addSp delSp modSp mod">
        <pc:chgData name="Anton D" userId="70691284395512e9" providerId="LiveId" clId="{80833001-145F-4669-88DA-3C0CD19DFF98}" dt="2021-11-28T09:27:36.514" v="11" actId="1076"/>
        <pc:sldMkLst>
          <pc:docMk/>
          <pc:sldMk cId="2486937582" sldId="396"/>
        </pc:sldMkLst>
        <pc:graphicFrameChg chg="add mod">
          <ac:chgData name="Anton D" userId="70691284395512e9" providerId="LiveId" clId="{80833001-145F-4669-88DA-3C0CD19DFF98}" dt="2021-11-28T09:27:36.514" v="11" actId="1076"/>
          <ac:graphicFrameMkLst>
            <pc:docMk/>
            <pc:sldMk cId="2486937582" sldId="396"/>
            <ac:graphicFrameMk id="3" creationId="{675B6C85-AD66-4B54-A0B3-47723ED532BF}"/>
          </ac:graphicFrameMkLst>
        </pc:graphicFrameChg>
        <pc:picChg chg="del">
          <ac:chgData name="Anton D" userId="70691284395512e9" providerId="LiveId" clId="{80833001-145F-4669-88DA-3C0CD19DFF98}" dt="2021-11-28T09:27:28.741" v="9" actId="478"/>
          <ac:picMkLst>
            <pc:docMk/>
            <pc:sldMk cId="2486937582" sldId="396"/>
            <ac:picMk id="4" creationId="{EF497D05-6D98-48D4-B857-B924DF3E5808}"/>
          </ac:picMkLst>
        </pc:picChg>
      </pc:sldChg>
      <pc:sldChg chg="addSp delSp modSp mod">
        <pc:chgData name="Anton D" userId="70691284395512e9" providerId="LiveId" clId="{80833001-145F-4669-88DA-3C0CD19DFF98}" dt="2021-11-28T09:27:06.752" v="5" actId="1076"/>
        <pc:sldMkLst>
          <pc:docMk/>
          <pc:sldMk cId="200429652" sldId="399"/>
        </pc:sldMkLst>
        <pc:graphicFrameChg chg="add mod">
          <ac:chgData name="Anton D" userId="70691284395512e9" providerId="LiveId" clId="{80833001-145F-4669-88DA-3C0CD19DFF98}" dt="2021-11-28T09:27:06.752" v="5" actId="1076"/>
          <ac:graphicFrameMkLst>
            <pc:docMk/>
            <pc:sldMk cId="200429652" sldId="399"/>
            <ac:graphicFrameMk id="3" creationId="{02EAB5A8-A939-43C2-BC0A-86EC0F6B3787}"/>
          </ac:graphicFrameMkLst>
        </pc:graphicFrameChg>
        <pc:picChg chg="del">
          <ac:chgData name="Anton D" userId="70691284395512e9" providerId="LiveId" clId="{80833001-145F-4669-88DA-3C0CD19DFF98}" dt="2021-11-28T09:27:03.169" v="3" actId="478"/>
          <ac:picMkLst>
            <pc:docMk/>
            <pc:sldMk cId="200429652" sldId="399"/>
            <ac:picMk id="2" creationId="{81F3A772-FE06-4DCB-8524-B57C671BEA0A}"/>
          </ac:picMkLst>
        </pc:picChg>
      </pc:sldChg>
      <pc:sldChg chg="addSp delSp modSp mod">
        <pc:chgData name="Anton D" userId="70691284395512e9" providerId="LiveId" clId="{80833001-145F-4669-88DA-3C0CD19DFF98}" dt="2021-11-28T09:26:45.052" v="2" actId="1076"/>
        <pc:sldMkLst>
          <pc:docMk/>
          <pc:sldMk cId="2612887347" sldId="405"/>
        </pc:sldMkLst>
        <pc:graphicFrameChg chg="add mod">
          <ac:chgData name="Anton D" userId="70691284395512e9" providerId="LiveId" clId="{80833001-145F-4669-88DA-3C0CD19DFF98}" dt="2021-11-28T09:26:45.052" v="2" actId="1076"/>
          <ac:graphicFrameMkLst>
            <pc:docMk/>
            <pc:sldMk cId="2612887347" sldId="405"/>
            <ac:graphicFrameMk id="3" creationId="{23F43E65-29F9-4D25-AAF5-8B77228749D4}"/>
          </ac:graphicFrameMkLst>
        </pc:graphicFrameChg>
        <pc:picChg chg="del">
          <ac:chgData name="Anton D" userId="70691284395512e9" providerId="LiveId" clId="{80833001-145F-4669-88DA-3C0CD19DFF98}" dt="2021-11-28T09:26:41.833" v="0" actId="478"/>
          <ac:picMkLst>
            <pc:docMk/>
            <pc:sldMk cId="2612887347" sldId="405"/>
            <ac:picMk id="2" creationId="{8C87E038-FD36-4DAA-A6B5-EC778B8EBE84}"/>
          </ac:picMkLst>
        </pc:picChg>
      </pc:sldChg>
      <pc:sldChg chg="addSp delSp modSp mod">
        <pc:chgData name="Anton D" userId="70691284395512e9" providerId="LiveId" clId="{80833001-145F-4669-88DA-3C0CD19DFF98}" dt="2021-11-28T09:27:21.531" v="8" actId="1076"/>
        <pc:sldMkLst>
          <pc:docMk/>
          <pc:sldMk cId="2600145283" sldId="420"/>
        </pc:sldMkLst>
        <pc:graphicFrameChg chg="add mod">
          <ac:chgData name="Anton D" userId="70691284395512e9" providerId="LiveId" clId="{80833001-145F-4669-88DA-3C0CD19DFF98}" dt="2021-11-28T09:27:21.531" v="8" actId="1076"/>
          <ac:graphicFrameMkLst>
            <pc:docMk/>
            <pc:sldMk cId="2600145283" sldId="420"/>
            <ac:graphicFrameMk id="4" creationId="{6709264E-BEEC-4B54-9F5A-335D7D4CC4A3}"/>
          </ac:graphicFrameMkLst>
        </pc:graphicFrameChg>
        <pc:picChg chg="del">
          <ac:chgData name="Anton D" userId="70691284395512e9" providerId="LiveId" clId="{80833001-145F-4669-88DA-3C0CD19DFF98}" dt="2021-11-28T09:27:18.321" v="6" actId="478"/>
          <ac:picMkLst>
            <pc:docMk/>
            <pc:sldMk cId="2600145283" sldId="420"/>
            <ac:picMk id="3" creationId="{EBA8C01C-7B0C-49C5-AEC9-9062BFC3B73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8BA2F0D7-EE45-4938-97C5-5BC7F180A1C7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843EC7EB-C858-493C-8D7C-0AC053616A5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969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C7EB-C858-493C-8D7C-0AC053616A5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1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6B751-6A22-45AC-BBBC-8FC53FAC0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B2F9CA-EA5A-4FDA-9400-350DC4B05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B6BC7C-4276-4B6D-9B74-9D75505E4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9ED115-D131-49FD-8DDA-9D6D0CAB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6566F9-FD99-477C-AFC0-BC824DEBC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51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FFB40-8D04-434E-A51F-25025C519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ACA697-064F-4A59-AC89-EC0801BAC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415746-4857-46EA-8027-24429ECD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F4B79C-4B77-475F-AF41-893F14EA3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59D2BF-19B0-4926-A019-B32B64465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56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CE23AD1-8C5D-49C0-8D40-DB99BA4FD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8A09948-F6C7-41FA-8E7B-DE2D3B8DC1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2FF21A-4DC1-48C8-A140-8CC0CE39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7A4A34-305C-4887-988A-7290B62ED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C09954-4CB7-4A87-929D-9269C7BE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6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2F5D4B-446B-44BF-BF83-CBBB932C3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B6BACC-C2AC-4DEE-A9FB-FBC75C1CD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D402CB-0628-4153-9B86-CB181BFDD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2B8DD5-F2CB-4700-996D-9CF7639FD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C41613-4D4B-476C-A0FB-AA0C26B85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3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D86FE-3C6E-48E3-861A-DE9164E4E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D59E18-65ED-43CD-8BD8-EB26FB301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F8270B-FAF3-461B-8CE5-13F4E47E8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29503C-D786-45B7-B6D3-F5449DFD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2EC3B5-1F39-4E1C-BDE9-31E495DD0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39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EC142-423E-4921-9876-2BFA4341E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2687B9-630D-4803-AC40-CBC3EB22D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A9515A-57C3-4893-96B0-9A54F33CC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39F83B-ED93-4EEA-9842-4226ECC3B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4E04A5-886E-4F8F-8743-57CF65A0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353CCE-6B87-44A4-8A09-B4E6593AE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4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18C3F-5309-4E10-A257-3CE8C3DA5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E15986-0898-403B-B2C7-AE7A97D2D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F3A673-2610-4A44-94C4-BFA80EC0F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955C7D-6C3C-4066-9D6B-86D9FE61C3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84FAC96-0E81-404F-AF09-99A9D1E72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DFBA72C-0C82-43E7-A4B0-BB3C17863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417CB8-A27E-4573-885C-03BA5DF7C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003FDEB-418A-466F-B695-2D453D5D8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05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F21D44-81D0-456F-AEE1-EC0B9965C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3D6126-5DC7-473B-A731-AB043147B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98E4988-9F83-4F86-A9D5-44668E47E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E99F41-6CB7-420C-B17A-31921135F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35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CFC6FC1-B060-4187-9323-C69DE3B1E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E557E4-C869-43CB-B0E1-536AE55C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F08FE3-0472-4F03-995E-331D99F15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588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62436F-63CB-4CD8-9793-97321578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2A6F2F-2E84-4462-96A7-43F69447E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B0C2CA-B492-4F07-8077-3562254BD3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015D70-B3D0-4E3F-A7FF-5A77C035E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37942A-22F0-4B57-9757-B3DAAE9E5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CB1A35-28CF-4673-8BC5-F695039C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96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503322-ECDA-40C1-8BF6-2077315B9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F0EFB1-67C6-4596-9E2A-8BF5C8F756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9F7EA4-5F6E-44A4-B15B-02F620A02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625341-18E6-43CA-A8D4-4656EC709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F148-2208-4BDE-84B3-A58DBD8A27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B38567-B4EE-456E-AC7C-1930E015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D844DD-9771-4C78-B851-FBC2DEE7F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4F95-E753-4D7E-8CE0-FA80FE59F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52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BED124-38CA-422E-80B5-A6FDC4A58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EF557C-94C6-4384-95B0-D766DD7A5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A439F9-71A3-4DB5-BB3D-4A8DAC3D89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E75F148-2208-4BDE-84B3-A58DBD8A2741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EBDBBD-C701-4202-8058-259F7D86A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3A9EBC-662F-4082-AE8C-CB226D862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F7E4F95-E753-4D7E-8CE0-FA80FE59F18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753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yanenergo@gmail.com" TargetMode="Externa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33A44D-5070-432C-A18C-AF9B0DC4D3E6}"/>
              </a:ext>
            </a:extLst>
          </p:cNvPr>
          <p:cNvSpPr/>
          <p:nvPr/>
        </p:nvSpPr>
        <p:spPr>
          <a:xfrm>
            <a:off x="-5044" y="4781230"/>
            <a:ext cx="12192000" cy="1427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9D0098-BBB0-42F9-8071-A647780E2A4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186" y="6141659"/>
            <a:ext cx="2445385" cy="5562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A20F8C-CDA1-4BE9-9842-46BBEDF93918}"/>
              </a:ext>
            </a:extLst>
          </p:cNvPr>
          <p:cNvSpPr txBox="1"/>
          <p:nvPr/>
        </p:nvSpPr>
        <p:spPr>
          <a:xfrm>
            <a:off x="1971472" y="5037211"/>
            <a:ext cx="10034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ПРОГРАММА КОМПЛЕКСНОГО РАЗВИТИЯ СИСТЕМ КОММУНАЛЬНОЙ ИНФРАСТРУКТУРЫ СЕЛЬСКОГО ПОСЕЛЕНИЯ КАРЫМКАРЫ ОКТЯБРЬСКОГО РАЙОНА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– ЮГРЫ НА ПЕРИОД 2022 - 2032 ГОДЫ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E4B6AF-81C6-45B6-A947-05641F209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180" y="620460"/>
            <a:ext cx="2936137" cy="364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55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теплоснабжения</a:t>
            </a:r>
          </a:p>
        </p:txBody>
      </p:sp>
      <p:pic>
        <p:nvPicPr>
          <p:cNvPr id="9" name="Picture 2" descr="https://www.freeiconspng.com/uploads/industry-icon-png-16.png">
            <a:extLst>
              <a:ext uri="{FF2B5EF4-FFF2-40B4-BE49-F238E27FC236}">
                <a16:creationId xmlns:a16="http://schemas.microsoft.com/office/drawing/2014/main" id="{D15D8736-F5CA-4AAA-8267-B63B92DC4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965" y="2170160"/>
            <a:ext cx="3560780" cy="35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DBBAFC-CF87-4D8B-8068-5A2EB5FF6D7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95438" y="1662113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631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теплоснабжения (существующие проблемы)</a:t>
            </a:r>
          </a:p>
        </p:txBody>
      </p:sp>
      <p:pic>
        <p:nvPicPr>
          <p:cNvPr id="9" name="Picture 2" descr="https://www.freeiconspng.com/uploads/industry-icon-png-16.png">
            <a:extLst>
              <a:ext uri="{FF2B5EF4-FFF2-40B4-BE49-F238E27FC236}">
                <a16:creationId xmlns:a16="http://schemas.microsoft.com/office/drawing/2014/main" id="{D15D8736-F5CA-4AAA-8267-B63B92DC4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965" y="2170160"/>
            <a:ext cx="3560780" cy="35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AE9A8E-5239-47B2-8C59-6DB71BB3FAF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347788" y="1595438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6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теплоснабжения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46C956-C84B-4FB6-9B77-89C6B4DA1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13837"/>
            <a:ext cx="3362773" cy="3218847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2EAB5A8-A939-43C2-BC0A-86EC0F6B3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817261"/>
              </p:ext>
            </p:extLst>
          </p:nvPr>
        </p:nvGraphicFramePr>
        <p:xfrm>
          <a:off x="3951514" y="4211751"/>
          <a:ext cx="3708400" cy="2032000"/>
        </p:xfrm>
        <a:graphic>
          <a:graphicData uri="http://schemas.openxmlformats.org/drawingml/2006/table">
            <a:tbl>
              <a:tblPr/>
              <a:tblGrid>
                <a:gridCol w="1955800">
                  <a:extLst>
                    <a:ext uri="{9D8B030D-6E8A-4147-A177-3AD203B41FA5}">
                      <a16:colId xmlns:a16="http://schemas.microsoft.com/office/drawing/2014/main" val="88128582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930507114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40784887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11,3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16393"/>
                  </a:ext>
                </a:extLst>
              </a:tr>
              <a:tr h="254000"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годам: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32694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2022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08867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2023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60984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2024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5,7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96768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2025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5,7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93833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2026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19798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2027-2032 года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млн.руб</a:t>
                      </a:r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419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29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газоснабжения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3212A3-30AA-4997-944F-CDBDC29C39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2"/>
          <a:stretch/>
        </p:blipFill>
        <p:spPr>
          <a:xfrm>
            <a:off x="8516211" y="1836659"/>
            <a:ext cx="3685309" cy="375752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1727185" y="2370987"/>
            <a:ext cx="6216162" cy="234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Поставщик природного газа: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ООО «ГАЗПРОМ МЕЖРЕГИОНГАЗ СЕВЕР»;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Поставщик сжиженного газа: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ООО «Эксплуатационная генерирующая компания.</a:t>
            </a:r>
          </a:p>
        </p:txBody>
      </p:sp>
    </p:spTree>
    <p:extLst>
      <p:ext uri="{BB962C8B-B14F-4D97-AF65-F5344CB8AC3E}">
        <p14:creationId xmlns:p14="http://schemas.microsoft.com/office/powerpoint/2010/main" val="3735744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газоснабжения (существующие проблемы)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3212A3-30AA-4997-944F-CDBDC29C39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2"/>
          <a:stretch/>
        </p:blipFill>
        <p:spPr>
          <a:xfrm>
            <a:off x="8516211" y="1836659"/>
            <a:ext cx="3685309" cy="37575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C9A1CB-C504-4D51-8FDD-4767A17CBB1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706212" y="1782730"/>
            <a:ext cx="52197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65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газоснабжения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46C956-C84B-4FB6-9B77-89C6B4DA1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13837"/>
            <a:ext cx="3362773" cy="321884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1C097D-605A-4B08-876A-3AD454DB3FB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34988" y="4273550"/>
            <a:ext cx="81026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45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электроснабжения</a:t>
            </a:r>
          </a:p>
        </p:txBody>
      </p:sp>
      <p:pic>
        <p:nvPicPr>
          <p:cNvPr id="9" name="Рисунок 8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B267893-4130-4D99-8235-387F16E3C0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74" y="2895212"/>
            <a:ext cx="3154261" cy="327426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1214412" y="2525974"/>
            <a:ext cx="8454172" cy="223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Организация оказывающая услуги по передаче электроэнергии на территории поселения: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АО «ЮТЭК-Региональные сети»,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АО «ЮТЭК-Кода»</a:t>
            </a:r>
          </a:p>
        </p:txBody>
      </p:sp>
    </p:spTree>
    <p:extLst>
      <p:ext uri="{BB962C8B-B14F-4D97-AF65-F5344CB8AC3E}">
        <p14:creationId xmlns:p14="http://schemas.microsoft.com/office/powerpoint/2010/main" val="556609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электроснабжения (существующие проблемы)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1336430" y="2481049"/>
            <a:ext cx="7434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отсутствие электроснабжения в районах перспективной застройки;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износ сетей электроснабжения.</a:t>
            </a:r>
          </a:p>
        </p:txBody>
      </p:sp>
      <p:pic>
        <p:nvPicPr>
          <p:cNvPr id="9" name="Рисунок 8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B267893-4130-4D99-8235-387F16E3C0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74" y="2895212"/>
            <a:ext cx="3154261" cy="32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4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электроснабжения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F7F114-DFB5-48A1-9980-5B57857B00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34223"/>
            <a:ext cx="3362773" cy="321884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5DEC48-BA1E-4EE2-8F16-017AE520F57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389438" y="4335463"/>
            <a:ext cx="33020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2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по обращению отходов</a:t>
            </a:r>
          </a:p>
        </p:txBody>
      </p:sp>
      <p:pic>
        <p:nvPicPr>
          <p:cNvPr id="9" name="Picture 2" descr="http://clipart-library.com/data_images/430385.png">
            <a:extLst>
              <a:ext uri="{FF2B5EF4-FFF2-40B4-BE49-F238E27FC236}">
                <a16:creationId xmlns:a16="http://schemas.microsoft.com/office/drawing/2014/main" id="{B733A1C2-161E-46CA-B799-3FFDE88E7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009" y="2092848"/>
            <a:ext cx="2808345" cy="336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1617251" y="2186597"/>
            <a:ext cx="6550803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Оператор сферы обращения с отходами на территории поселения - АО «Югра-Экология»</a:t>
            </a:r>
          </a:p>
        </p:txBody>
      </p:sp>
    </p:spTree>
    <p:extLst>
      <p:ext uri="{BB962C8B-B14F-4D97-AF65-F5344CB8AC3E}">
        <p14:creationId xmlns:p14="http://schemas.microsoft.com/office/powerpoint/2010/main" val="1468734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12FEE0-7CCC-46B1-BA2A-6F7378928F66}"/>
              </a:ext>
            </a:extLst>
          </p:cNvPr>
          <p:cNvSpPr/>
          <p:nvPr/>
        </p:nvSpPr>
        <p:spPr>
          <a:xfrm>
            <a:off x="1089334" y="972240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Основание для разработки</a:t>
            </a:r>
          </a:p>
        </p:txBody>
      </p:sp>
      <p:grpSp>
        <p:nvGrpSpPr>
          <p:cNvPr id="9" name="Group 5">
            <a:extLst>
              <a:ext uri="{FF2B5EF4-FFF2-40B4-BE49-F238E27FC236}">
                <a16:creationId xmlns:a16="http://schemas.microsoft.com/office/drawing/2014/main" id="{40B4D029-9916-43FF-BBBF-E2F784B6D4A6}"/>
              </a:ext>
            </a:extLst>
          </p:cNvPr>
          <p:cNvGrpSpPr>
            <a:grpSpLocks/>
          </p:cNvGrpSpPr>
          <p:nvPr/>
        </p:nvGrpSpPr>
        <p:grpSpPr bwMode="auto">
          <a:xfrm>
            <a:off x="1653731" y="2238214"/>
            <a:ext cx="639763" cy="541338"/>
            <a:chOff x="1296" y="1247"/>
            <a:chExt cx="403" cy="341"/>
          </a:xfrm>
          <a:solidFill>
            <a:schemeClr val="accent5">
              <a:lumMod val="75000"/>
            </a:schemeClr>
          </a:solidFill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334CE901-34E5-4691-94C1-C51D66FAB3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47"/>
              <a:ext cx="403" cy="341"/>
              <a:chOff x="662" y="1625"/>
              <a:chExt cx="448" cy="379"/>
            </a:xfrm>
            <a:grpFill/>
          </p:grpSpPr>
          <p:grpSp>
            <p:nvGrpSpPr>
              <p:cNvPr id="16" name="Group 7">
                <a:extLst>
                  <a:ext uri="{FF2B5EF4-FFF2-40B4-BE49-F238E27FC236}">
                    <a16:creationId xmlns:a16="http://schemas.microsoft.com/office/drawing/2014/main" id="{14BF3A7F-59BA-4136-842F-0DB31382C5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2" y="1630"/>
                <a:ext cx="448" cy="365"/>
                <a:chOff x="662" y="1630"/>
                <a:chExt cx="448" cy="365"/>
              </a:xfrm>
              <a:grpFill/>
            </p:grpSpPr>
            <p:sp>
              <p:nvSpPr>
                <p:cNvPr id="24" name="Oval 8">
                  <a:extLst>
                    <a:ext uri="{FF2B5EF4-FFF2-40B4-BE49-F238E27FC236}">
                      <a16:creationId xmlns:a16="http://schemas.microsoft.com/office/drawing/2014/main" id="{42F188B4-96B9-4217-A687-72DD6793C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0"/>
                  <a:ext cx="182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Oval 9">
                  <a:extLst>
                    <a:ext uri="{FF2B5EF4-FFF2-40B4-BE49-F238E27FC236}">
                      <a16:creationId xmlns:a16="http://schemas.microsoft.com/office/drawing/2014/main" id="{3E3FFCF5-7A3C-4103-B0CC-1C90421EFA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0"/>
                  <a:ext cx="182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Oval 10">
                  <a:extLst>
                    <a:ext uri="{FF2B5EF4-FFF2-40B4-BE49-F238E27FC236}">
                      <a16:creationId xmlns:a16="http://schemas.microsoft.com/office/drawing/2014/main" id="{10FEE260-5293-49EC-8632-996C242476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0"/>
                  <a:ext cx="416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Oval 11">
                  <a:extLst>
                    <a:ext uri="{FF2B5EF4-FFF2-40B4-BE49-F238E27FC236}">
                      <a16:creationId xmlns:a16="http://schemas.microsoft.com/office/drawing/2014/main" id="{3AB19DEC-B5B9-46AF-85ED-12F72A1A03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1"/>
                  <a:ext cx="416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12">
                <a:extLst>
                  <a:ext uri="{FF2B5EF4-FFF2-40B4-BE49-F238E27FC236}">
                    <a16:creationId xmlns:a16="http://schemas.microsoft.com/office/drawing/2014/main" id="{EA94F9C5-8BFC-4DC4-8363-7B351A15FA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20" y="1625"/>
                <a:ext cx="376" cy="379"/>
                <a:chOff x="336" y="1049"/>
                <a:chExt cx="376" cy="379"/>
              </a:xfrm>
              <a:grpFill/>
            </p:grpSpPr>
            <p:sp>
              <p:nvSpPr>
                <p:cNvPr id="18" name="Oval 13">
                  <a:extLst>
                    <a:ext uri="{FF2B5EF4-FFF2-40B4-BE49-F238E27FC236}">
                      <a16:creationId xmlns:a16="http://schemas.microsoft.com/office/drawing/2014/main" id="{16A91552-049D-4EB1-8409-A6C7B0698D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36" y="1056"/>
                  <a:ext cx="376" cy="372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9" name="Group 14">
                  <a:extLst>
                    <a:ext uri="{FF2B5EF4-FFF2-40B4-BE49-F238E27FC236}">
                      <a16:creationId xmlns:a16="http://schemas.microsoft.com/office/drawing/2014/main" id="{E31B0319-02E8-441A-BEF2-F7DC39BA2E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6" y="1049"/>
                  <a:ext cx="364" cy="361"/>
                  <a:chOff x="4166" y="1706"/>
                  <a:chExt cx="1252" cy="1252"/>
                </a:xfrm>
                <a:grpFill/>
              </p:grpSpPr>
              <p:sp>
                <p:nvSpPr>
                  <p:cNvPr id="20" name="Oval 15">
                    <a:extLst>
                      <a:ext uri="{FF2B5EF4-FFF2-40B4-BE49-F238E27FC236}">
                        <a16:creationId xmlns:a16="http://schemas.microsoft.com/office/drawing/2014/main" id="{943E9006-D953-4A87-895C-11B523FCEE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" name="Oval 16">
                    <a:extLst>
                      <a:ext uri="{FF2B5EF4-FFF2-40B4-BE49-F238E27FC236}">
                        <a16:creationId xmlns:a16="http://schemas.microsoft.com/office/drawing/2014/main" id="{84BE06BB-410A-4D0C-9B01-593BFAB341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2" name="Oval 17">
                    <a:extLst>
                      <a:ext uri="{FF2B5EF4-FFF2-40B4-BE49-F238E27FC236}">
                        <a16:creationId xmlns:a16="http://schemas.microsoft.com/office/drawing/2014/main" id="{248BE7B4-D096-4590-8CBE-8B8B5B847C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3" name="Oval 18">
                    <a:extLst>
                      <a:ext uri="{FF2B5EF4-FFF2-40B4-BE49-F238E27FC236}">
                        <a16:creationId xmlns:a16="http://schemas.microsoft.com/office/drawing/2014/main" id="{0A021CE1-B2DD-4A72-86B2-F036F4805F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5" name="Text Box 19">
              <a:extLst>
                <a:ext uri="{FF2B5EF4-FFF2-40B4-BE49-F238E27FC236}">
                  <a16:creationId xmlns:a16="http://schemas.microsoft.com/office/drawing/2014/main" id="{D45539BE-CA49-4145-870B-D804B689E2E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92" y="1269"/>
              <a:ext cx="223" cy="28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id="{B7ACF0D3-FD03-40AB-B012-55132E7D3DA9}"/>
              </a:ext>
            </a:extLst>
          </p:cNvPr>
          <p:cNvGrpSpPr>
            <a:grpSpLocks/>
          </p:cNvGrpSpPr>
          <p:nvPr/>
        </p:nvGrpSpPr>
        <p:grpSpPr bwMode="auto">
          <a:xfrm>
            <a:off x="1651577" y="4057350"/>
            <a:ext cx="639763" cy="546100"/>
            <a:chOff x="1303" y="1860"/>
            <a:chExt cx="403" cy="344"/>
          </a:xfrm>
          <a:solidFill>
            <a:schemeClr val="accent5">
              <a:lumMod val="75000"/>
            </a:schemeClr>
          </a:solidFill>
        </p:grpSpPr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A341D64D-A575-4039-BFEB-39C2AFD879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3" y="1860"/>
              <a:ext cx="403" cy="344"/>
              <a:chOff x="816" y="2455"/>
              <a:chExt cx="448" cy="379"/>
            </a:xfrm>
            <a:grpFill/>
          </p:grpSpPr>
          <p:grpSp>
            <p:nvGrpSpPr>
              <p:cNvPr id="31" name="Group 28">
                <a:extLst>
                  <a:ext uri="{FF2B5EF4-FFF2-40B4-BE49-F238E27FC236}">
                    <a16:creationId xmlns:a16="http://schemas.microsoft.com/office/drawing/2014/main" id="{70039BA5-367B-42ED-9C04-8D1FE91FB9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2458"/>
                <a:ext cx="448" cy="361"/>
                <a:chOff x="662" y="1632"/>
                <a:chExt cx="448" cy="361"/>
              </a:xfrm>
              <a:grpFill/>
            </p:grpSpPr>
            <p:sp>
              <p:nvSpPr>
                <p:cNvPr id="39" name="Oval 29">
                  <a:extLst>
                    <a:ext uri="{FF2B5EF4-FFF2-40B4-BE49-F238E27FC236}">
                      <a16:creationId xmlns:a16="http://schemas.microsoft.com/office/drawing/2014/main" id="{BB5DC650-7039-4C0A-ACF9-EA16CC9B15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2"/>
                  <a:ext cx="182" cy="36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Oval 30">
                  <a:extLst>
                    <a:ext uri="{FF2B5EF4-FFF2-40B4-BE49-F238E27FC236}">
                      <a16:creationId xmlns:a16="http://schemas.microsoft.com/office/drawing/2014/main" id="{7BBB5D29-F23D-4B11-8A3A-0D8CAE3487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2"/>
                  <a:ext cx="182" cy="36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Oval 31">
                  <a:extLst>
                    <a:ext uri="{FF2B5EF4-FFF2-40B4-BE49-F238E27FC236}">
                      <a16:creationId xmlns:a16="http://schemas.microsoft.com/office/drawing/2014/main" id="{C23BFF90-9C7D-4685-9BED-7E29A7AE9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2"/>
                  <a:ext cx="416" cy="36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Oval 32">
                  <a:extLst>
                    <a:ext uri="{FF2B5EF4-FFF2-40B4-BE49-F238E27FC236}">
                      <a16:creationId xmlns:a16="http://schemas.microsoft.com/office/drawing/2014/main" id="{26ABD771-7B46-4D2A-B575-E0B515A520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3"/>
                  <a:ext cx="416" cy="36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2" name="Group 33">
                <a:extLst>
                  <a:ext uri="{FF2B5EF4-FFF2-40B4-BE49-F238E27FC236}">
                    <a16:creationId xmlns:a16="http://schemas.microsoft.com/office/drawing/2014/main" id="{EB3D91E2-0166-408B-9974-ACEE83A215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1" y="2455"/>
                <a:ext cx="376" cy="379"/>
                <a:chOff x="336" y="1049"/>
                <a:chExt cx="376" cy="379"/>
              </a:xfrm>
              <a:grpFill/>
            </p:grpSpPr>
            <p:sp>
              <p:nvSpPr>
                <p:cNvPr id="33" name="Oval 34">
                  <a:extLst>
                    <a:ext uri="{FF2B5EF4-FFF2-40B4-BE49-F238E27FC236}">
                      <a16:creationId xmlns:a16="http://schemas.microsoft.com/office/drawing/2014/main" id="{966DB228-E916-4439-8285-BB5255262D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36" y="1056"/>
                  <a:ext cx="376" cy="372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34" name="Group 35">
                  <a:extLst>
                    <a:ext uri="{FF2B5EF4-FFF2-40B4-BE49-F238E27FC236}">
                      <a16:creationId xmlns:a16="http://schemas.microsoft.com/office/drawing/2014/main" id="{57C0DC7A-6496-4716-9EFC-49075593BCB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6" y="1049"/>
                  <a:ext cx="364" cy="361"/>
                  <a:chOff x="4166" y="1706"/>
                  <a:chExt cx="1252" cy="1252"/>
                </a:xfrm>
                <a:grpFill/>
              </p:grpSpPr>
              <p:sp>
                <p:nvSpPr>
                  <p:cNvPr id="35" name="Oval 36">
                    <a:extLst>
                      <a:ext uri="{FF2B5EF4-FFF2-40B4-BE49-F238E27FC236}">
                        <a16:creationId xmlns:a16="http://schemas.microsoft.com/office/drawing/2014/main" id="{99A82965-254A-402D-8605-59F5229E03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6" name="Oval 37">
                    <a:extLst>
                      <a:ext uri="{FF2B5EF4-FFF2-40B4-BE49-F238E27FC236}">
                        <a16:creationId xmlns:a16="http://schemas.microsoft.com/office/drawing/2014/main" id="{25FF4316-CF8E-4267-9A57-8625ED059C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7" name="Oval 38">
                    <a:extLst>
                      <a:ext uri="{FF2B5EF4-FFF2-40B4-BE49-F238E27FC236}">
                        <a16:creationId xmlns:a16="http://schemas.microsoft.com/office/drawing/2014/main" id="{6227E32B-C85D-4D58-AC06-0F3E552A90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8" name="Oval 39">
                    <a:extLst>
                      <a:ext uri="{FF2B5EF4-FFF2-40B4-BE49-F238E27FC236}">
                        <a16:creationId xmlns:a16="http://schemas.microsoft.com/office/drawing/2014/main" id="{EBB31CBF-0F05-47C9-A100-30E864C07CF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30" name="Text Box 40">
              <a:extLst>
                <a:ext uri="{FF2B5EF4-FFF2-40B4-BE49-F238E27FC236}">
                  <a16:creationId xmlns:a16="http://schemas.microsoft.com/office/drawing/2014/main" id="{C94A167F-58D5-4A6A-8DB2-BF47F73CBAD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06" y="1886"/>
              <a:ext cx="223" cy="28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14B2B62C-A72D-47B3-B97D-A985626DBDAF}"/>
              </a:ext>
            </a:extLst>
          </p:cNvPr>
          <p:cNvSpPr txBox="1"/>
          <p:nvPr/>
        </p:nvSpPr>
        <p:spPr>
          <a:xfrm>
            <a:off x="2684263" y="1867513"/>
            <a:ext cx="7050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Постановление Правительства РФ от 14.06.2013 № 502 «Об утверждении требований к программам комплексного развития системы коммунальной инфраструктуры поселений, городских округов»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0570E7-C957-4E1C-A2E3-9CD400A84AE9}"/>
              </a:ext>
            </a:extLst>
          </p:cNvPr>
          <p:cNvSpPr txBox="1"/>
          <p:nvPr/>
        </p:nvSpPr>
        <p:spPr>
          <a:xfrm>
            <a:off x="2684262" y="3590793"/>
            <a:ext cx="6503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Схема теплоснабжения сельского поселения Карымкары Октябрьского района Ханты-Мансийский автономного округа – Югры Актуализация 2021 года</a:t>
            </a: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9098B938-EE8C-4ECD-8040-E77A855EAD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4" y="2273138"/>
            <a:ext cx="2720081" cy="2720081"/>
          </a:xfrm>
          <a:prstGeom prst="rect">
            <a:avLst/>
          </a:prstGeom>
        </p:spPr>
      </p:pic>
      <p:grpSp>
        <p:nvGrpSpPr>
          <p:cNvPr id="43" name="Group 5">
            <a:extLst>
              <a:ext uri="{FF2B5EF4-FFF2-40B4-BE49-F238E27FC236}">
                <a16:creationId xmlns:a16="http://schemas.microsoft.com/office/drawing/2014/main" id="{40B4D029-9916-43FF-BBBF-E2F784B6D4A6}"/>
              </a:ext>
            </a:extLst>
          </p:cNvPr>
          <p:cNvGrpSpPr>
            <a:grpSpLocks/>
          </p:cNvGrpSpPr>
          <p:nvPr/>
        </p:nvGrpSpPr>
        <p:grpSpPr bwMode="auto">
          <a:xfrm>
            <a:off x="1653731" y="5372206"/>
            <a:ext cx="639763" cy="541338"/>
            <a:chOff x="1296" y="1247"/>
            <a:chExt cx="403" cy="341"/>
          </a:xfrm>
          <a:solidFill>
            <a:schemeClr val="accent5">
              <a:lumMod val="75000"/>
            </a:schemeClr>
          </a:solidFill>
        </p:grpSpPr>
        <p:grpSp>
          <p:nvGrpSpPr>
            <p:cNvPr id="44" name="Group 6">
              <a:extLst>
                <a:ext uri="{FF2B5EF4-FFF2-40B4-BE49-F238E27FC236}">
                  <a16:creationId xmlns:a16="http://schemas.microsoft.com/office/drawing/2014/main" id="{334CE901-34E5-4691-94C1-C51D66FAB3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47"/>
              <a:ext cx="403" cy="341"/>
              <a:chOff x="662" y="1625"/>
              <a:chExt cx="448" cy="379"/>
            </a:xfrm>
            <a:grpFill/>
          </p:grpSpPr>
          <p:grpSp>
            <p:nvGrpSpPr>
              <p:cNvPr id="46" name="Group 7">
                <a:extLst>
                  <a:ext uri="{FF2B5EF4-FFF2-40B4-BE49-F238E27FC236}">
                    <a16:creationId xmlns:a16="http://schemas.microsoft.com/office/drawing/2014/main" id="{14BF3A7F-59BA-4136-842F-0DB31382C5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2" y="1630"/>
                <a:ext cx="448" cy="365"/>
                <a:chOff x="662" y="1630"/>
                <a:chExt cx="448" cy="365"/>
              </a:xfrm>
              <a:grpFill/>
            </p:grpSpPr>
            <p:sp>
              <p:nvSpPr>
                <p:cNvPr id="54" name="Oval 8">
                  <a:extLst>
                    <a:ext uri="{FF2B5EF4-FFF2-40B4-BE49-F238E27FC236}">
                      <a16:creationId xmlns:a16="http://schemas.microsoft.com/office/drawing/2014/main" id="{42F188B4-96B9-4217-A687-72DD6793C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0"/>
                  <a:ext cx="182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Oval 9">
                  <a:extLst>
                    <a:ext uri="{FF2B5EF4-FFF2-40B4-BE49-F238E27FC236}">
                      <a16:creationId xmlns:a16="http://schemas.microsoft.com/office/drawing/2014/main" id="{3E3FFCF5-7A3C-4103-B0CC-1C90421EFA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62" y="1630"/>
                  <a:ext cx="182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Oval 10">
                  <a:extLst>
                    <a:ext uri="{FF2B5EF4-FFF2-40B4-BE49-F238E27FC236}">
                      <a16:creationId xmlns:a16="http://schemas.microsoft.com/office/drawing/2014/main" id="{10FEE260-5293-49EC-8632-996C242476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0"/>
                  <a:ext cx="416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Oval 11">
                  <a:extLst>
                    <a:ext uri="{FF2B5EF4-FFF2-40B4-BE49-F238E27FC236}">
                      <a16:creationId xmlns:a16="http://schemas.microsoft.com/office/drawing/2014/main" id="{3AB19DEC-B5B9-46AF-85ED-12F72A1A03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694" y="1631"/>
                  <a:ext cx="416" cy="36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Group 12">
                <a:extLst>
                  <a:ext uri="{FF2B5EF4-FFF2-40B4-BE49-F238E27FC236}">
                    <a16:creationId xmlns:a16="http://schemas.microsoft.com/office/drawing/2014/main" id="{EA94F9C5-8BFC-4DC4-8363-7B351A15FA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20" y="1625"/>
                <a:ext cx="376" cy="379"/>
                <a:chOff x="336" y="1049"/>
                <a:chExt cx="376" cy="379"/>
              </a:xfrm>
              <a:grpFill/>
            </p:grpSpPr>
            <p:sp>
              <p:nvSpPr>
                <p:cNvPr id="48" name="Oval 13">
                  <a:extLst>
                    <a:ext uri="{FF2B5EF4-FFF2-40B4-BE49-F238E27FC236}">
                      <a16:creationId xmlns:a16="http://schemas.microsoft.com/office/drawing/2014/main" id="{16A91552-049D-4EB1-8409-A6C7B0698D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36" y="1056"/>
                  <a:ext cx="376" cy="372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ru-RU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49" name="Group 14">
                  <a:extLst>
                    <a:ext uri="{FF2B5EF4-FFF2-40B4-BE49-F238E27FC236}">
                      <a16:creationId xmlns:a16="http://schemas.microsoft.com/office/drawing/2014/main" id="{E31B0319-02E8-441A-BEF2-F7DC39BA2E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6" y="1049"/>
                  <a:ext cx="364" cy="361"/>
                  <a:chOff x="4166" y="1706"/>
                  <a:chExt cx="1252" cy="1252"/>
                </a:xfrm>
                <a:grpFill/>
              </p:grpSpPr>
              <p:sp>
                <p:nvSpPr>
                  <p:cNvPr id="50" name="Oval 15">
                    <a:extLst>
                      <a:ext uri="{FF2B5EF4-FFF2-40B4-BE49-F238E27FC236}">
                        <a16:creationId xmlns:a16="http://schemas.microsoft.com/office/drawing/2014/main" id="{943E9006-D953-4A87-895C-11B523FCEE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Oval 16">
                    <a:extLst>
                      <a:ext uri="{FF2B5EF4-FFF2-40B4-BE49-F238E27FC236}">
                        <a16:creationId xmlns:a16="http://schemas.microsoft.com/office/drawing/2014/main" id="{84BE06BB-410A-4D0C-9B01-593BFAB341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Oval 17">
                    <a:extLst>
                      <a:ext uri="{FF2B5EF4-FFF2-40B4-BE49-F238E27FC236}">
                        <a16:creationId xmlns:a16="http://schemas.microsoft.com/office/drawing/2014/main" id="{248BE7B4-D096-4590-8CBE-8B8B5B847C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Oval 18">
                    <a:extLst>
                      <a:ext uri="{FF2B5EF4-FFF2-40B4-BE49-F238E27FC236}">
                        <a16:creationId xmlns:a16="http://schemas.microsoft.com/office/drawing/2014/main" id="{0A021CE1-B2DD-4A72-86B2-F036F4805F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ru-RU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45" name="Text Box 19">
              <a:extLst>
                <a:ext uri="{FF2B5EF4-FFF2-40B4-BE49-F238E27FC236}">
                  <a16:creationId xmlns:a16="http://schemas.microsoft.com/office/drawing/2014/main" id="{D45539BE-CA49-4145-870B-D804B689E2E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91" y="1269"/>
              <a:ext cx="224" cy="29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  <a:endParaRPr lang="en-US" altLang="ru-RU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340570E7-C957-4E1C-A2E3-9CD400A84AE9}"/>
              </a:ext>
            </a:extLst>
          </p:cNvPr>
          <p:cNvSpPr txBox="1"/>
          <p:nvPr/>
        </p:nvSpPr>
        <p:spPr>
          <a:xfrm>
            <a:off x="2703067" y="4808293"/>
            <a:ext cx="6503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Схема водоснабжения и водоотведения сельского поселения Карымкары Октябрьского района Ханты-Мансийского автономного округа – Югра на период 2022 – 2032 годы</a:t>
            </a:r>
          </a:p>
        </p:txBody>
      </p:sp>
    </p:spTree>
    <p:extLst>
      <p:ext uri="{BB962C8B-B14F-4D97-AF65-F5344CB8AC3E}">
        <p14:creationId xmlns:p14="http://schemas.microsoft.com/office/powerpoint/2010/main" val="2242772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по обращению отходов (мероприятия)</a:t>
            </a:r>
          </a:p>
        </p:txBody>
      </p:sp>
      <p:pic>
        <p:nvPicPr>
          <p:cNvPr id="9" name="Picture 2" descr="http://clipart-library.com/data_images/430385.png">
            <a:extLst>
              <a:ext uri="{FF2B5EF4-FFF2-40B4-BE49-F238E27FC236}">
                <a16:creationId xmlns:a16="http://schemas.microsoft.com/office/drawing/2014/main" id="{B733A1C2-161E-46CA-B799-3FFDE88E7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009" y="2092848"/>
            <a:ext cx="2808345" cy="336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40813" y="2505721"/>
            <a:ext cx="72976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Обновление контейнерного парка для сбора ТКО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Обустройство контейнерных площадок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Проведение информационных и образовательных компаний для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3487022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по обращению отходов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D298464-319F-4E36-AA38-9A967C5AE7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34223"/>
            <a:ext cx="3362773" cy="3218847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25C60E7-42AC-431B-9584-00A22154F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868996"/>
              </p:ext>
            </p:extLst>
          </p:nvPr>
        </p:nvGraphicFramePr>
        <p:xfrm>
          <a:off x="4029972" y="4276622"/>
          <a:ext cx="3378200" cy="2080358"/>
        </p:xfrm>
        <a:graphic>
          <a:graphicData uri="http://schemas.openxmlformats.org/drawingml/2006/table">
            <a:tbl>
              <a:tblPr/>
              <a:tblGrid>
                <a:gridCol w="1739900">
                  <a:extLst>
                    <a:ext uri="{9D8B030D-6E8A-4147-A177-3AD203B41FA5}">
                      <a16:colId xmlns:a16="http://schemas.microsoft.com/office/drawing/2014/main" val="181948506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901584411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91211543"/>
                    </a:ext>
                  </a:extLst>
                </a:gridCol>
              </a:tblGrid>
              <a:tr h="302358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1,05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244104"/>
                  </a:ext>
                </a:extLst>
              </a:tr>
              <a:tr h="254000"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годам: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44183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2022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4734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2023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45904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2024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99796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2025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92426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2026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415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2027-2032 года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0,53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млн.руб</a:t>
                      </a:r>
                      <a:r>
                        <a:rPr lang="ru-RU" sz="1600" b="0" i="0" u="none" strike="noStrike" dirty="0">
                          <a:solidFill>
                            <a:srgbClr val="1F4E78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372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949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реализацию мероприятий Программы</a:t>
            </a:r>
          </a:p>
        </p:txBody>
      </p:sp>
      <p:pic>
        <p:nvPicPr>
          <p:cNvPr id="9" name="Picture 2" descr="https://vseofinansah.ru/wp-content/uploads/2018/01/investment-3098806_640.png">
            <a:extLst>
              <a:ext uri="{FF2B5EF4-FFF2-40B4-BE49-F238E27FC236}">
                <a16:creationId xmlns:a16="http://schemas.microsoft.com/office/drawing/2014/main" id="{783F82EC-B2CA-4E5F-BA8D-9778D71F01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3"/>
          <a:stretch/>
        </p:blipFill>
        <p:spPr bwMode="auto">
          <a:xfrm>
            <a:off x="8880062" y="2848520"/>
            <a:ext cx="2881628" cy="392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3F43E65-29F9-4D25-AAF5-8B77228749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926119"/>
              </p:ext>
            </p:extLst>
          </p:nvPr>
        </p:nvGraphicFramePr>
        <p:xfrm>
          <a:off x="1440813" y="1485877"/>
          <a:ext cx="8763000" cy="2548890"/>
        </p:xfrm>
        <a:graphic>
          <a:graphicData uri="http://schemas.openxmlformats.org/drawingml/2006/table">
            <a:tbl>
              <a:tblPr/>
              <a:tblGrid>
                <a:gridCol w="5943600">
                  <a:extLst>
                    <a:ext uri="{9D8B030D-6E8A-4147-A177-3AD203B41FA5}">
                      <a16:colId xmlns:a16="http://schemas.microsoft.com/office/drawing/2014/main" val="2824834273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244124564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475148300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Необходимый объем финансирования Программы – </a:t>
                      </a:r>
                      <a:b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ru-RU" sz="1800" b="0" i="0" u="none" strike="noStrike">
                        <a:solidFill>
                          <a:srgbClr val="203764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515,7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76144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годам реализации: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604329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2022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11,8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рублей;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021027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2023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рублей;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56042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2024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34,4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рублей;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97955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2025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35,6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рублей;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791738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2026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61,4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рублей;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82974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2027-2032 гг.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372,0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 рублей.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45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887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9" name="Рисунок 11">
            <a:extLst>
              <a:ext uri="{FF2B5EF4-FFF2-40B4-BE49-F238E27FC236}">
                <a16:creationId xmlns:a16="http://schemas.microsoft.com/office/drawing/2014/main" id="{F8D92E54-B66E-4A49-8594-78F79A193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60" y="821501"/>
            <a:ext cx="2873802" cy="65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997D42C-7FCC-4B10-9935-CC8CAC0252EE}"/>
              </a:ext>
            </a:extLst>
          </p:cNvPr>
          <p:cNvSpPr/>
          <p:nvPr/>
        </p:nvSpPr>
        <p:spPr>
          <a:xfrm>
            <a:off x="1041330" y="5148234"/>
            <a:ext cx="11160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ООО «ЯНЭНЕРГО»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/>
            </a:pP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197227, г. Санкт-Петербург, Комендантский пр-т 4,</a:t>
            </a:r>
            <a:r>
              <a:rPr lang="ru-RU" alt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лит. А, оф. 407, 409, 422</a:t>
            </a:r>
            <a:endParaRPr lang="ru-RU" altLang="ru-RU" dirty="0"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Тел: +7 (812) 449-00-26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Email</a:t>
            </a: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yanenergo@gmail.com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5812874F-5656-4A1B-AF21-32C050E1D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330" y="2661081"/>
            <a:ext cx="11150670" cy="1535837"/>
          </a:xfrm>
          <a:effectLst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12785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Направления коммунальной инфраструктуры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1699491" y="203770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Водоснабжение и водоотведение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Теплоснабжение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Газоснабжение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Электроснабжение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Обращение с отходами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D8AC468-B270-4FD6-844D-B74D35A7BA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291" y="2169418"/>
            <a:ext cx="6481580" cy="432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44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водоснабжения</a:t>
            </a:r>
          </a:p>
        </p:txBody>
      </p:sp>
      <p:pic>
        <p:nvPicPr>
          <p:cNvPr id="9" name="Picture 2" descr="https://png.icons8.com/color/1600/plumbing">
            <a:extLst>
              <a:ext uri="{FF2B5EF4-FFF2-40B4-BE49-F238E27FC236}">
                <a16:creationId xmlns:a16="http://schemas.microsoft.com/office/drawing/2014/main" id="{24B5DCA9-F420-4D8D-A5B8-A7A72F6C3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73309" y="2038832"/>
            <a:ext cx="3349562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8D4866-609E-4630-AFC8-AF5DBA395EC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441450" y="1617663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24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водоснабжения (существующие проблемы)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2" descr="https://png.icons8.com/color/1600/plumbing">
            <a:extLst>
              <a:ext uri="{FF2B5EF4-FFF2-40B4-BE49-F238E27FC236}">
                <a16:creationId xmlns:a16="http://schemas.microsoft.com/office/drawing/2014/main" id="{24B5DCA9-F420-4D8D-A5B8-A7A72F6C3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73309" y="2038832"/>
            <a:ext cx="3349562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A3050B-57AA-4C5A-B17E-8C5C7DDBBC2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912938" y="1701800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8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водоснабжения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3306618" y="4305403"/>
            <a:ext cx="6096000" cy="8206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42BD46-3097-41C8-8456-5BD5866F2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34223"/>
            <a:ext cx="3362773" cy="3218847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75B6C85-AD66-4B54-A0B3-47723ED532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721477"/>
              </p:ext>
            </p:extLst>
          </p:nvPr>
        </p:nvGraphicFramePr>
        <p:xfrm>
          <a:off x="3947473" y="4305403"/>
          <a:ext cx="3594100" cy="2032000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12576368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4186971388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213521200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179,6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194935"/>
                  </a:ext>
                </a:extLst>
              </a:tr>
              <a:tr h="254000"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годам: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21119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2022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33043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2023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74169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2024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6872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2025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429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2026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30,2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28727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2027-2032 года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149,4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млн.руб</a:t>
                      </a:r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403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937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водоотведения </a:t>
            </a:r>
          </a:p>
        </p:txBody>
      </p:sp>
      <p:pic>
        <p:nvPicPr>
          <p:cNvPr id="9" name="Picture 2" descr="https://png.icons8.com/color/1600/plumbing">
            <a:extLst>
              <a:ext uri="{FF2B5EF4-FFF2-40B4-BE49-F238E27FC236}">
                <a16:creationId xmlns:a16="http://schemas.microsoft.com/office/drawing/2014/main" id="{24B5DCA9-F420-4D8D-A5B8-A7A72F6C3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73309" y="2038832"/>
            <a:ext cx="3349562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6A930A-456F-46A5-A60F-D2DCD69385C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28800" y="1727200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3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Система водоотведения (существующие проблемы)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2" descr="https://png.icons8.com/color/1600/plumbing">
            <a:extLst>
              <a:ext uri="{FF2B5EF4-FFF2-40B4-BE49-F238E27FC236}">
                <a16:creationId xmlns:a16="http://schemas.microsoft.com/office/drawing/2014/main" id="{24B5DCA9-F420-4D8D-A5B8-A7A72F6C3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73309" y="2038832"/>
            <a:ext cx="3349562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9694C0-84AF-48B1-87C0-16ADAD91EBD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57338" y="1727200"/>
            <a:ext cx="67183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22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7663E-0982-4619-9C88-E2058F51D411}"/>
              </a:ext>
            </a:extLst>
          </p:cNvPr>
          <p:cNvSpPr/>
          <p:nvPr/>
        </p:nvSpPr>
        <p:spPr>
          <a:xfrm>
            <a:off x="1089334" y="950165"/>
            <a:ext cx="11112186" cy="47065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Финансовые затраты на систему водоотведения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A77DD1-E1A2-481A-9F46-61F1A43951D2}"/>
              </a:ext>
            </a:extLst>
          </p:cNvPr>
          <p:cNvSpPr/>
          <p:nvPr/>
        </p:nvSpPr>
        <p:spPr>
          <a:xfrm>
            <a:off x="3306618" y="4305403"/>
            <a:ext cx="6096000" cy="8206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3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42BD46-3097-41C8-8456-5BD5866F2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13" y="1334223"/>
            <a:ext cx="3362773" cy="3218847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709264E-BEEC-4B54-9F5A-335D7D4CC4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357213"/>
              </p:ext>
            </p:extLst>
          </p:nvPr>
        </p:nvGraphicFramePr>
        <p:xfrm>
          <a:off x="4200072" y="4305403"/>
          <a:ext cx="3429000" cy="2032000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30819218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762867945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644023424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46,7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151691"/>
                  </a:ext>
                </a:extLst>
              </a:tr>
              <a:tr h="254000"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в том числе по годам: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82046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2022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364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2023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5881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2024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3016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2025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9559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2026 год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0,0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млн.руб.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89301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2027-2032 года -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46,7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млн.руб</a:t>
                      </a:r>
                      <a:r>
                        <a:rPr lang="ru-RU" sz="1600" b="0" i="0" u="none" strike="noStrike" dirty="0">
                          <a:solidFill>
                            <a:srgbClr val="203764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486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145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656</Words>
  <Application>Microsoft Office PowerPoint</Application>
  <PresentationFormat>Широкоэкранный</PresentationFormat>
  <Paragraphs>164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Anton D</cp:lastModifiedBy>
  <cp:revision>69</cp:revision>
  <dcterms:created xsi:type="dcterms:W3CDTF">2018-09-03T15:41:57Z</dcterms:created>
  <dcterms:modified xsi:type="dcterms:W3CDTF">2021-11-28T09:27:45Z</dcterms:modified>
</cp:coreProperties>
</file>